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0" r:id="rId2"/>
    <p:sldId id="256" r:id="rId3"/>
    <p:sldId id="261" r:id="rId4"/>
    <p:sldId id="268" r:id="rId5"/>
    <p:sldId id="262" r:id="rId6"/>
    <p:sldId id="265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63" r:id="rId19"/>
    <p:sldId id="278" r:id="rId20"/>
    <p:sldId id="279" r:id="rId21"/>
    <p:sldId id="264" r:id="rId22"/>
    <p:sldId id="280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DC678-9DB3-48EE-B291-3BEB9E26DD8B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40B4C-EC04-41C3-AFC9-9044C4659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47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40B4C-EC04-41C3-AFC9-9044C465976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778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40B4C-EC04-41C3-AFC9-9044C465976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181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40B4C-EC04-41C3-AFC9-9044C465976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557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40B4C-EC04-41C3-AFC9-9044C465976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065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40B4C-EC04-41C3-AFC9-9044C465976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8901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40B4C-EC04-41C3-AFC9-9044C465976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197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40B4C-EC04-41C3-AFC9-9044C465976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489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40B4C-EC04-41C3-AFC9-9044C4659768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9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95F35C-B691-33AF-2058-1E180ADC0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F734990-13FB-187B-051A-0976E58B9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BC8C49-1438-8EFB-3FF8-845715317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2405-F4F7-4CDE-9C71-C1F131B27EFE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4B6846-3AB4-430F-5EE1-999D55A17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FC08E1-94CF-B3AE-E86C-6B26A2376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C9FC-FA36-4B85-886E-18BAC81F46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11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7A0D48-B5F7-56BC-59BB-0C530DD7E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55ADF09-86E2-890D-BDC9-0A352924B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F49482-02E4-586C-21CB-1BFD9D257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2405-F4F7-4CDE-9C71-C1F131B27EFE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FE0CAB-064E-40BA-A6AB-0E01A4C1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E7A51C-0FE2-036A-48F1-73F05D34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C9FC-FA36-4B85-886E-18BAC81F46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914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6A53A2-3A57-1BFD-6C46-A1593316A2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6950870-A745-9E71-F626-252154020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CF0C26-0224-B553-8FFC-C815B4DE6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2405-F4F7-4CDE-9C71-C1F131B27EFE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4050EC-7ED2-CF7F-DCFB-D4B7ED8DF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D7D159-E066-D43B-FFC3-4B0243AEC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C9FC-FA36-4B85-886E-18BAC81F46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907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F4831-6D06-F4F7-6065-BCC77685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9C1117-AF9E-163F-ACFB-9C4FC7D9B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2058B-3D2C-0B40-B9A2-250DB7B8B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2405-F4F7-4CDE-9C71-C1F131B27EFE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3A0E4C-2EAE-AC27-43EE-70BA1F5D6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9130BC-5CBB-B15A-6E05-29C37CF87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C9FC-FA36-4B85-886E-18BAC81F46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184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1087B3-2AB1-C388-8FD1-DD9553D3F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C8F976-D5F6-9B07-2190-B4315587B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AEED43-09BB-2CE1-506A-A67FAC562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2405-F4F7-4CDE-9C71-C1F131B27EFE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6DA9AF-DB20-702C-6DCE-E11815E57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D1BB86-5904-ED3E-B204-D40DDE01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C9FC-FA36-4B85-886E-18BAC81F46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403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0FB67B-89A1-6C2D-28B3-EC8D3C6D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D1BABF-8BE4-5D58-4382-8BDA205EE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E52AC3-FCA7-5D07-099E-22942B261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2E09F8A-0FAB-E100-2736-1D2D4F77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2405-F4F7-4CDE-9C71-C1F131B27EFE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EA2C57E-B96E-2E1F-1565-5E77BAAD0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BE57F4-E4F9-EF8E-9CB3-DB12E194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C9FC-FA36-4B85-886E-18BAC81F46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63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5C2871-B987-D222-FEA7-AD64F9070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5992FA-9288-7888-E99F-F6340E524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8F391B-A7C1-99D9-6DB1-13ED9EB97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5F46738-7572-97A0-6088-85469B94CA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67E2F89-AA7C-C2F5-F910-C7ED951720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6101D4D-1E27-3990-D8B1-B2BAC3412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2405-F4F7-4CDE-9C71-C1F131B27EFE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DDFA11F-4CE6-2F81-EB01-72D212AB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A6B9AF1-7132-050D-29CD-A2AA334A2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C9FC-FA36-4B85-886E-18BAC81F46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024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B07E72-5314-C3D6-DEC6-6AE888C00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2D247E3-F89D-8CC2-4E02-D1606A49C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2405-F4F7-4CDE-9C71-C1F131B27EFE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DF7AC64-3487-5167-F492-BEF294A0C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E3EBDE7-F8BB-CCFF-9B26-FB0AE857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C9FC-FA36-4B85-886E-18BAC81F46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256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5E98388-4F31-4325-48A1-153C01517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2405-F4F7-4CDE-9C71-C1F131B27EFE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A512A30-7E8A-76AE-AFB7-7EC8A48D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EAA7DE-3165-49DC-EF01-F7CEB7C3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C9FC-FA36-4B85-886E-18BAC81F46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494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8F990-4391-D912-A2DB-E4E16E682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0577B6-330C-1715-8065-190E8619B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9176DF9-B46C-A4AE-C602-D7127946A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F53E90-F345-27A2-1B9F-A6D6CF117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2405-F4F7-4CDE-9C71-C1F131B27EFE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AD3AD2-2A34-5B07-992B-BCF2A2A1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A3B6D1-21ED-A2E2-49A7-D1870573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C9FC-FA36-4B85-886E-18BAC81F46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110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2A59C1-8959-4798-0339-56AC69A3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FAE020E-7360-32EE-714C-97BF44D162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AFE23BE-6264-492C-AFC7-A91BC0FEE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2FA4E9-4F1F-DE1E-20E6-B09480D05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2405-F4F7-4CDE-9C71-C1F131B27EFE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4C375FC-EF51-8E39-D500-0BA0C1AF9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982676-8F37-AFA4-550F-DA2053114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C9FC-FA36-4B85-886E-18BAC81F46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124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D690C0-3537-E9BA-A89C-BE4120B90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D6BDBE-6F61-D87C-C5B7-12960E90E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A528C7-E765-F7E2-3E47-64CE862666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C2405-F4F7-4CDE-9C71-C1F131B27EFE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F1F217-E62D-FAB8-5FCA-81B6B076D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1DAC2A-8B4A-3896-8715-590E25ECB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DC9FC-FA36-4B85-886E-18BAC81F46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340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etro.ru/library/stroitelstvo_metropolitenov/488/#:~:text=%D0%9A%20%D1%87%D0%B8%D1%81%D0%BB%D1%83%20%D1%82%D0%B0%D0%BA%D0%B8%D1%85%20%D1%81%D0%BF%D0%B5%D1%86%D0%B8%D0%B0%D0%BB%D1%8C%D0%BD%D1%8B%D1%85%20%D1%81%D0%BF%D0%BE%D1%81%D0%BE%D0%B1%D0%BE%D0%B2,%2C%20%D1%86%D0%B5%D0%BC%D0%B5%D0%BD%D1%82%D0%B0%D1%86%D0%B8%D1%8F%20%D0%B3%D1%80%D1%83%D0%BD%D1%82%D0%BE%D0%B2%2C%20%D1%85%D0%B8%D0%BC%D0%B8%D1%87%D0%B5%D1%81%D0%BA%D0%BE%D0%B5%20%D0%B7%D0%B0%D0%BA%D1%80%D0%B5%D0%BF%D0%BB%D0%B5%D0%BD%D0%B8%D0%B5." TargetMode="External"/><Relationship Id="rId3" Type="http://schemas.openxmlformats.org/officeDocument/2006/relationships/hyperlink" Target="https://ru.wikipedia.org/wiki/%D0%9C%D0%BE%D1%81%D0%BA%D0%BE%D0%B2%D1%81%D0%BA%D0%B8%D0%B9_%D0%BC%D0%B5%D1%82%D1%80%D0%BE%D0%BF%D0%BE%D0%BB%D0%B8%D1%82%D0%B5%D0%BD" TargetMode="External"/><Relationship Id="rId7" Type="http://schemas.openxmlformats.org/officeDocument/2006/relationships/hyperlink" Target="https://www.mos.ru/news/item/9940073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bOC5IOMcS4M" TargetMode="External"/><Relationship Id="rId5" Type="http://schemas.openxmlformats.org/officeDocument/2006/relationships/hyperlink" Target="https://www.mosmetro.ru/about/history/" TargetMode="External"/><Relationship Id="rId10" Type="http://schemas.openxmlformats.org/officeDocument/2006/relationships/hyperlink" Target="https://www.mos.ru/city/projects/metro85/" TargetMode="External"/><Relationship Id="rId4" Type="http://schemas.openxmlformats.org/officeDocument/2006/relationships/hyperlink" Target="https://ru.wikipedia.org/wiki/&#1052;&#1086;&#1089;&#1082;&#1086;&#1074;&#1089;&#1082;&#1080;&#1081;_&#1084;&#1077;&#1090;&#1088;&#1086;&#1087;&#1086;&#1083;&#1080;&#1090;&#1077;&#1085;" TargetMode="External"/><Relationship Id="rId9" Type="http://schemas.openxmlformats.org/officeDocument/2006/relationships/hyperlink" Target="http://www.metro.ru/library/stroitelstvo_metropolitenov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1B362-4790-BD03-2559-4F5DD8CF9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58824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Хронология развития Московского метрополитена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268807-3BBB-D257-DD25-008FD4B7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996" y="2483317"/>
            <a:ext cx="2236007" cy="27127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6A75DB-8F22-B71C-7DDB-360C403F9EF7}"/>
              </a:ext>
            </a:extLst>
          </p:cNvPr>
          <p:cNvSpPr txBox="1"/>
          <p:nvPr/>
        </p:nvSpPr>
        <p:spPr>
          <a:xfrm>
            <a:off x="7858700" y="4390226"/>
            <a:ext cx="31202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</a:t>
            </a:r>
          </a:p>
          <a:p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Студент 1 курса</a:t>
            </a:r>
          </a:p>
          <a:p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Группы БАСО-04-22</a:t>
            </a:r>
            <a:br>
              <a:rPr lang="ru-RU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Кузнецов А.А.</a:t>
            </a:r>
          </a:p>
          <a:p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Проверила:</a:t>
            </a:r>
          </a:p>
          <a:p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Ковалевская М.П.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A55A4C-74AF-7B63-519B-6A89FB692C05}"/>
              </a:ext>
            </a:extLst>
          </p:cNvPr>
          <p:cNvSpPr txBox="1"/>
          <p:nvPr/>
        </p:nvSpPr>
        <p:spPr>
          <a:xfrm>
            <a:off x="8826369" y="211398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1935-2022</a:t>
            </a:r>
            <a:endParaRPr lang="ru-RU" dirty="0">
              <a:solidFill>
                <a:srgbClr val="203D7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286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DD96E-7A43-846C-595E-BFFFEBF9DEC4}"/>
              </a:ext>
            </a:extLst>
          </p:cNvPr>
          <p:cNvSpPr txBox="1"/>
          <p:nvPr/>
        </p:nvSpPr>
        <p:spPr>
          <a:xfrm>
            <a:off x="-1" y="134754"/>
            <a:ext cx="897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часть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1964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2FBED-8445-8B68-C79A-9013A118619A}"/>
              </a:ext>
            </a:extLst>
          </p:cNvPr>
          <p:cNvSpPr txBox="1"/>
          <p:nvPr/>
        </p:nvSpPr>
        <p:spPr>
          <a:xfrm>
            <a:off x="217447" y="954511"/>
            <a:ext cx="29258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1955 года в связи с постановлением ЦК КПСС и Совета министров СССР «Об устранении излишеств в проектировании и строительстве» упор в развитии метрополитена был сделан на увеличение темпов строительства за счёт удешевления строительства станций. На каждую станцию стали выделять определённую сумму, и в неё необходимо было уложиться. От дорогих индивидуальных проектов каждой станции стали переходить к дешёвым типовым проектам.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EC3572-8E85-F89E-D919-FA55DF6FA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1525" y="954511"/>
            <a:ext cx="6411653" cy="5887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BD93A-4DAA-C56B-CEDE-03B6AD800FF7}"/>
              </a:ext>
            </a:extLst>
          </p:cNvPr>
          <p:cNvSpPr txBox="1"/>
          <p:nvPr/>
        </p:nvSpPr>
        <p:spPr>
          <a:xfrm>
            <a:off x="3780613" y="1294266"/>
            <a:ext cx="199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Метро в 1964 году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41B9D2-FC5D-F7AB-6838-C5DEC2A052CE}"/>
              </a:ext>
            </a:extLst>
          </p:cNvPr>
          <p:cNvSpPr txBox="1"/>
          <p:nvPr/>
        </p:nvSpPr>
        <p:spPr>
          <a:xfrm>
            <a:off x="3780613" y="1663598"/>
            <a:ext cx="2624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Активно развивается концепция радиусов, соединённых лишь с Кольцевой линией</a:t>
            </a:r>
          </a:p>
        </p:txBody>
      </p:sp>
    </p:spTree>
    <p:extLst>
      <p:ext uri="{BB962C8B-B14F-4D97-AF65-F5344CB8AC3E}">
        <p14:creationId xmlns:p14="http://schemas.microsoft.com/office/powerpoint/2010/main" val="3044909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DD96E-7A43-846C-595E-BFFFEBF9DEC4}"/>
              </a:ext>
            </a:extLst>
          </p:cNvPr>
          <p:cNvSpPr txBox="1"/>
          <p:nvPr/>
        </p:nvSpPr>
        <p:spPr>
          <a:xfrm>
            <a:off x="-1" y="134754"/>
            <a:ext cx="897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часть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1974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2FBED-8445-8B68-C79A-9013A118619A}"/>
              </a:ext>
            </a:extLst>
          </p:cNvPr>
          <p:cNvSpPr txBox="1"/>
          <p:nvPr/>
        </p:nvSpPr>
        <p:spPr>
          <a:xfrm>
            <a:off x="217447" y="954511"/>
            <a:ext cx="2925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1971 году радиусы были объединены в диаметральную линию — </a:t>
            </a:r>
            <a:r>
              <a:rPr lang="ru-RU" dirty="0" err="1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Калужско</a:t>
            </a: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-Рижскую.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EC3572-8E85-F89E-D919-FA55DF6FA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1525" y="954511"/>
            <a:ext cx="6411653" cy="5847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BD93A-4DAA-C56B-CEDE-03B6AD800FF7}"/>
              </a:ext>
            </a:extLst>
          </p:cNvPr>
          <p:cNvSpPr txBox="1"/>
          <p:nvPr/>
        </p:nvSpPr>
        <p:spPr>
          <a:xfrm>
            <a:off x="3780613" y="1294266"/>
            <a:ext cx="199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Метро в 1974 году</a:t>
            </a:r>
          </a:p>
        </p:txBody>
      </p:sp>
    </p:spTree>
    <p:extLst>
      <p:ext uri="{BB962C8B-B14F-4D97-AF65-F5344CB8AC3E}">
        <p14:creationId xmlns:p14="http://schemas.microsoft.com/office/powerpoint/2010/main" val="1542576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DD96E-7A43-846C-595E-BFFFEBF9DEC4}"/>
              </a:ext>
            </a:extLst>
          </p:cNvPr>
          <p:cNvSpPr txBox="1"/>
          <p:nvPr/>
        </p:nvSpPr>
        <p:spPr>
          <a:xfrm>
            <a:off x="-1" y="134754"/>
            <a:ext cx="897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часть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2FBED-8445-8B68-C79A-9013A118619A}"/>
              </a:ext>
            </a:extLst>
          </p:cNvPr>
          <p:cNvSpPr txBox="1"/>
          <p:nvPr/>
        </p:nvSpPr>
        <p:spPr>
          <a:xfrm>
            <a:off x="217447" y="954511"/>
            <a:ext cx="405927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1975 году радиусы были объединены в диаметральную линию — </a:t>
            </a:r>
            <a:r>
              <a:rPr lang="ru-RU" dirty="0" err="1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Ждановско</a:t>
            </a: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-Краснопресненскую. </a:t>
            </a:r>
          </a:p>
          <a:p>
            <a:endParaRPr lang="ru-RU" dirty="0">
              <a:solidFill>
                <a:srgbClr val="203D7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конца 1970-х по начало 1990-х введены Калининская (1979—1986) и Серпуховско-Тимирязевская (1983—1994) линии, которые были построены по подобному проекту, сначала как радиус от кольца с постепенным продлением в обратном направлении, через центр, с образованием нового диаметра. </a:t>
            </a:r>
          </a:p>
          <a:p>
            <a:endParaRPr lang="ru-RU" dirty="0">
              <a:solidFill>
                <a:srgbClr val="203D7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середине 1980-х годов появляется концепция скоростных хордовых линий метро, ведущих в спальные районы и аэропорты за пределами МКАД.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EC3572-8E85-F89E-D919-FA55DF6FA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550" y="875581"/>
            <a:ext cx="5656315" cy="5920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BD93A-4DAA-C56B-CEDE-03B6AD800FF7}"/>
              </a:ext>
            </a:extLst>
          </p:cNvPr>
          <p:cNvSpPr txBox="1"/>
          <p:nvPr/>
        </p:nvSpPr>
        <p:spPr>
          <a:xfrm>
            <a:off x="4098145" y="1877841"/>
            <a:ext cx="199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Метро в 1984 году</a:t>
            </a:r>
          </a:p>
        </p:txBody>
      </p:sp>
    </p:spTree>
    <p:extLst>
      <p:ext uri="{BB962C8B-B14F-4D97-AF65-F5344CB8AC3E}">
        <p14:creationId xmlns:p14="http://schemas.microsoft.com/office/powerpoint/2010/main" val="2399596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DD96E-7A43-846C-595E-BFFFEBF9DEC4}"/>
              </a:ext>
            </a:extLst>
          </p:cNvPr>
          <p:cNvSpPr txBox="1"/>
          <p:nvPr/>
        </p:nvSpPr>
        <p:spPr>
          <a:xfrm>
            <a:off x="-1" y="134754"/>
            <a:ext cx="897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часть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2FBED-8445-8B68-C79A-9013A118619A}"/>
              </a:ext>
            </a:extLst>
          </p:cNvPr>
          <p:cNvSpPr txBox="1"/>
          <p:nvPr/>
        </p:nvSpPr>
        <p:spPr>
          <a:xfrm>
            <a:off x="217447" y="954511"/>
            <a:ext cx="40592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1992—1994 годах достроили северный участок Серпуховско-Тимирязевской линии.</a:t>
            </a:r>
          </a:p>
          <a:p>
            <a:endParaRPr lang="ru-RU" dirty="0">
              <a:solidFill>
                <a:srgbClr val="203D7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середине 1990-х появились новые проекты развития скоростного транспорта Москвы: лёгкое метро, монорельс, мини-метро и скоростная транспортная система.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EC3572-8E85-F89E-D919-FA55DF6FA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7993" y="802797"/>
            <a:ext cx="5354568" cy="5920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BD93A-4DAA-C56B-CEDE-03B6AD800FF7}"/>
              </a:ext>
            </a:extLst>
          </p:cNvPr>
          <p:cNvSpPr txBox="1"/>
          <p:nvPr/>
        </p:nvSpPr>
        <p:spPr>
          <a:xfrm>
            <a:off x="4098145" y="1877841"/>
            <a:ext cx="199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Метро в 1994 году</a:t>
            </a:r>
          </a:p>
        </p:txBody>
      </p:sp>
    </p:spTree>
    <p:extLst>
      <p:ext uri="{BB962C8B-B14F-4D97-AF65-F5344CB8AC3E}">
        <p14:creationId xmlns:p14="http://schemas.microsoft.com/office/powerpoint/2010/main" val="1095698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DD96E-7A43-846C-595E-BFFFEBF9DEC4}"/>
              </a:ext>
            </a:extLst>
          </p:cNvPr>
          <p:cNvSpPr txBox="1"/>
          <p:nvPr/>
        </p:nvSpPr>
        <p:spPr>
          <a:xfrm>
            <a:off x="-1" y="134754"/>
            <a:ext cx="897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часть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2FBED-8445-8B68-C79A-9013A118619A}"/>
              </a:ext>
            </a:extLst>
          </p:cNvPr>
          <p:cNvSpPr txBox="1"/>
          <p:nvPr/>
        </p:nvSpPr>
        <p:spPr>
          <a:xfrm>
            <a:off x="217447" y="954511"/>
            <a:ext cx="33789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2000—2001 годах достроили южный участок Серпуховско-Тимирязевской линии, в конце 2002 года открыли конечную станцию «Бульвар Дмитрия Донского», впервые выводившую метро за МКАД, оставаясь при этом на территории Москвы. </a:t>
            </a:r>
          </a:p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2003 году пущена Бутовская линия, в то время полностью расположенная за МКАД.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EC3572-8E85-F89E-D919-FA55DF6FA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6386" y="0"/>
            <a:ext cx="5480939" cy="6829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BD93A-4DAA-C56B-CEDE-03B6AD800FF7}"/>
              </a:ext>
            </a:extLst>
          </p:cNvPr>
          <p:cNvSpPr txBox="1"/>
          <p:nvPr/>
        </p:nvSpPr>
        <p:spPr>
          <a:xfrm>
            <a:off x="3487346" y="5306841"/>
            <a:ext cx="199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Метро в 2004 году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6D2AE-941D-DC08-F0B3-DA646399E557}"/>
              </a:ext>
            </a:extLst>
          </p:cNvPr>
          <p:cNvSpPr txBox="1"/>
          <p:nvPr/>
        </p:nvSpPr>
        <p:spPr>
          <a:xfrm>
            <a:off x="9077325" y="798969"/>
            <a:ext cx="260032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2004 году была построена линия монорельса. Планировался проект мини-метро. Оно должно было иметь кривые меньшего радиуса, более крутые подъёмы и более короткие платформы по сравнению с обычным метрополитеном. Однако затем от мини-метро отказались, в итоге в 2005 году </a:t>
            </a:r>
            <a:b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было построено</a:t>
            </a:r>
            <a:b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простое </a:t>
            </a:r>
            <a:b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ответвление</a:t>
            </a:r>
            <a:b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двумя станциями: «Выставочная» и «Международная».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9639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DD96E-7A43-846C-595E-BFFFEBF9DEC4}"/>
              </a:ext>
            </a:extLst>
          </p:cNvPr>
          <p:cNvSpPr txBox="1"/>
          <p:nvPr/>
        </p:nvSpPr>
        <p:spPr>
          <a:xfrm>
            <a:off x="-1" y="134754"/>
            <a:ext cx="897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часть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2FBED-8445-8B68-C79A-9013A118619A}"/>
              </a:ext>
            </a:extLst>
          </p:cNvPr>
          <p:cNvSpPr txBox="1"/>
          <p:nvPr/>
        </p:nvSpPr>
        <p:spPr>
          <a:xfrm>
            <a:off x="217447" y="954511"/>
            <a:ext cx="33789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2003—2009 годах Арбатско-Покровскую линию продлили, включили участок Филёвской линии. На этой линии построена первая станция на территории Московской области и одновременно первая станция, построенная на частные деньги, — «</a:t>
            </a:r>
            <a:r>
              <a:rPr lang="ru-RU" dirty="0" err="1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Мякинино</a:t>
            </a: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». </a:t>
            </a:r>
          </a:p>
          <a:p>
            <a:endParaRPr lang="ru-RU" dirty="0">
              <a:solidFill>
                <a:srgbClr val="203D7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2007—2010 годах Люблинско-Дмитровскую линию продлили через центр города до станции «Марьина Роща», а в декабре 2011 года открыли южный участок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EC3572-8E85-F89E-D919-FA55DF6FA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6386" y="0"/>
            <a:ext cx="5503776" cy="6801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BD93A-4DAA-C56B-CEDE-03B6AD800FF7}"/>
              </a:ext>
            </a:extLst>
          </p:cNvPr>
          <p:cNvSpPr txBox="1"/>
          <p:nvPr/>
        </p:nvSpPr>
        <p:spPr>
          <a:xfrm>
            <a:off x="3487346" y="5306841"/>
            <a:ext cx="199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Метро в 2014 году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6D2AE-941D-DC08-F0B3-DA646399E557}"/>
              </a:ext>
            </a:extLst>
          </p:cNvPr>
          <p:cNvSpPr txBox="1"/>
          <p:nvPr/>
        </p:nvSpPr>
        <p:spPr>
          <a:xfrm>
            <a:off x="8972550" y="954511"/>
            <a:ext cx="260032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августе 2012 года вышла за пределы МКАД ещё одна линия — Калининская. Была открыта станция «Новокосино», некоторые выходы которой частично расположены в подмосковном Реутове. В декабре того же года открыли станции метро «Алма-Атинская» и «Пятницкое шоссе»</a:t>
            </a:r>
            <a:b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ноябре 2013 года </a:t>
            </a:r>
            <a:r>
              <a:rPr lang="ru-RU" dirty="0" err="1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Таганско</a:t>
            </a: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-Краснопресненская линия была</a:t>
            </a:r>
            <a:b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продлена за МКАД.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919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DD96E-7A43-846C-595E-BFFFEBF9DEC4}"/>
              </a:ext>
            </a:extLst>
          </p:cNvPr>
          <p:cNvSpPr txBox="1"/>
          <p:nvPr/>
        </p:nvSpPr>
        <p:spPr>
          <a:xfrm>
            <a:off x="-1" y="134754"/>
            <a:ext cx="897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часть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2FBED-8445-8B68-C79A-9013A118619A}"/>
              </a:ext>
            </a:extLst>
          </p:cNvPr>
          <p:cNvSpPr txBox="1"/>
          <p:nvPr/>
        </p:nvSpPr>
        <p:spPr>
          <a:xfrm>
            <a:off x="-297825" y="920955"/>
            <a:ext cx="4169327" cy="570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441960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03D7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январе 2014 года пущен участок Солнцевской линии от «Парка Победы» до станции «Деловой центр». В феврале Бутовская линия была продлена до пересадки с </a:t>
            </a:r>
            <a:r>
              <a:rPr lang="ru-RU" sz="1800" dirty="0" err="1">
                <a:solidFill>
                  <a:srgbClr val="203D7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Калужско</a:t>
            </a:r>
            <a:r>
              <a:rPr lang="ru-RU" sz="1800" dirty="0">
                <a:solidFill>
                  <a:srgbClr val="203D7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-Рижской линией с открытием станций «Лесопарковая» и «Битцевский парк». В августе на действующем перегоне между станциями «Щукинская» и «Тушинская» открылась станция «Спартак», заложенная ещё в 1970-х годах, но остававшаяся законсервированной на протяжении почти сорока лет. В декабре была открыта станция «</a:t>
            </a:r>
            <a:r>
              <a:rPr lang="ru-RU" sz="1800" dirty="0" err="1">
                <a:solidFill>
                  <a:srgbClr val="203D7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Тропарёво</a:t>
            </a:r>
            <a:r>
              <a:rPr lang="ru-RU" sz="1800" dirty="0">
                <a:solidFill>
                  <a:srgbClr val="203D7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», ставшая первым этапом продления Сокольнической линии.</a:t>
            </a:r>
            <a:endParaRPr lang="ru-RU" sz="1800" dirty="0">
              <a:solidFill>
                <a:srgbClr val="203D7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EC3572-8E85-F89E-D919-FA55DF6FA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8513" y="0"/>
            <a:ext cx="5139521" cy="6801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BD93A-4DAA-C56B-CEDE-03B6AD800FF7}"/>
              </a:ext>
            </a:extLst>
          </p:cNvPr>
          <p:cNvSpPr txBox="1"/>
          <p:nvPr/>
        </p:nvSpPr>
        <p:spPr>
          <a:xfrm>
            <a:off x="3311177" y="6353914"/>
            <a:ext cx="199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Метро в 2022 году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6D2AE-941D-DC08-F0B3-DA646399E557}"/>
              </a:ext>
            </a:extLst>
          </p:cNvPr>
          <p:cNvSpPr txBox="1"/>
          <p:nvPr/>
        </p:nvSpPr>
        <p:spPr>
          <a:xfrm>
            <a:off x="8918034" y="920955"/>
            <a:ext cx="252454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сентября 2016 года пущено пассажирское движение по Московскому центральному кольцу (</a:t>
            </a:r>
            <a:r>
              <a:rPr lang="ru-RU" b="1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МЦК</a:t>
            </a: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феврале 2018 года введена первая (северо-западная) часть Большой кольцевой линии — будущей второй подземной кольцевой Московского метрополитена, от станции «Деловой центр» до станции «Петровский парк»</a:t>
            </a:r>
            <a:b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тремя промежуточными станциями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3086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DD96E-7A43-846C-595E-BFFFEBF9DEC4}"/>
              </a:ext>
            </a:extLst>
          </p:cNvPr>
          <p:cNvSpPr txBox="1"/>
          <p:nvPr/>
        </p:nvSpPr>
        <p:spPr>
          <a:xfrm>
            <a:off x="-1" y="134754"/>
            <a:ext cx="897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часть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Перспективы развития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2FBED-8445-8B68-C79A-9013A118619A}"/>
              </a:ext>
            </a:extLst>
          </p:cNvPr>
          <p:cNvSpPr txBox="1"/>
          <p:nvPr/>
        </p:nvSpPr>
        <p:spPr>
          <a:xfrm>
            <a:off x="-297824" y="816180"/>
            <a:ext cx="3641100" cy="314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441960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203D7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Перспективы для развития метро — строительство новых диаметров для соединения пригорода с городом и поддержание, обеспечение существующих станций. </a:t>
            </a:r>
          </a:p>
          <a:p>
            <a:pPr marL="457200" indent="441960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2023 году планируется достроить Большую кольцевую линию</a:t>
            </a:r>
            <a:endParaRPr lang="ru-RU" sz="1800" dirty="0">
              <a:solidFill>
                <a:srgbClr val="203D7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EC3572-8E85-F89E-D919-FA55DF6FA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7976" y="596418"/>
            <a:ext cx="5220059" cy="6257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BD93A-4DAA-C56B-CEDE-03B6AD800FF7}"/>
              </a:ext>
            </a:extLst>
          </p:cNvPr>
          <p:cNvSpPr txBox="1"/>
          <p:nvPr/>
        </p:nvSpPr>
        <p:spPr>
          <a:xfrm>
            <a:off x="6393486" y="736289"/>
            <a:ext cx="200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Метро к 2027 году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6D2AE-941D-DC08-F0B3-DA646399E557}"/>
              </a:ext>
            </a:extLst>
          </p:cNvPr>
          <p:cNvSpPr txBox="1"/>
          <p:nvPr/>
        </p:nvSpPr>
        <p:spPr>
          <a:xfrm>
            <a:off x="8918034" y="920955"/>
            <a:ext cx="25245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данный момент используется и эксплуатируется 250 станций метро и 98 станций </a:t>
            </a:r>
            <a:r>
              <a:rPr lang="ru-RU" dirty="0" err="1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диаметров+МЦК+монорельса</a:t>
            </a: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В распоряжении </a:t>
            </a:r>
            <a:r>
              <a:rPr lang="en-US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сердца Столицы</a:t>
            </a:r>
            <a:r>
              <a:rPr lang="en-US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всего 348 станций.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8900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DD96E-7A43-846C-595E-BFFFEBF9DEC4}"/>
              </a:ext>
            </a:extLst>
          </p:cNvPr>
          <p:cNvSpPr txBox="1"/>
          <p:nvPr/>
        </p:nvSpPr>
        <p:spPr>
          <a:xfrm>
            <a:off x="-1" y="134754"/>
            <a:ext cx="7784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часть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Прирост станций по годам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5BB1D7-2FA8-E6EA-3B26-3E9D9DE23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52" y="1089444"/>
            <a:ext cx="10842400" cy="356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215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DD96E-7A43-846C-595E-BFFFEBF9DEC4}"/>
              </a:ext>
            </a:extLst>
          </p:cNvPr>
          <p:cNvSpPr txBox="1"/>
          <p:nvPr/>
        </p:nvSpPr>
        <p:spPr>
          <a:xfrm>
            <a:off x="-1" y="134754"/>
            <a:ext cx="7784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часть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Подвижные составы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AC881-E806-3FA6-24A6-A4E65DC06933}"/>
              </a:ext>
            </a:extLst>
          </p:cNvPr>
          <p:cNvSpPr txBox="1"/>
          <p:nvPr/>
        </p:nvSpPr>
        <p:spPr>
          <a:xfrm>
            <a:off x="159391" y="972204"/>
            <a:ext cx="113503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Московское метро использует ту же ширину колеи, что и обычные железные дороги в России — 1520 мм. Для подачи тока используется третий (контактный) рельс, на который подаётся напряжение 825 В постоянного тока (на шинах подстанций — не более 975 В, на токосъёмнике вагона — не менее 550 В). Типичный путевой тоннель — однопутный, круглый в сечении с внутренним диаметром 5,1 м (в первых очередях — 5,5 м) или прямоугольный с внутренними размерами 4,16×4,4 м. Средняя эксплуатационная скорость поездов — 46—72 км/ч.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742D0-126E-262F-1CEB-2C2074011ABC}"/>
              </a:ext>
            </a:extLst>
          </p:cNvPr>
          <p:cNvSpPr txBox="1"/>
          <p:nvPr/>
        </p:nvSpPr>
        <p:spPr>
          <a:xfrm>
            <a:off x="159391" y="2726530"/>
            <a:ext cx="505017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Московском метрополитене используются электропоезда пяти поколений, и в настоящее время идёт деятельное обновление парка вагонов, в частности — старейшие и отслужившие свой срок списываются, менее старые проходят капитально-восстановительный ремонт, а также интенсивно закупаются новые. За последние 10 лет полностью обновлён подвижной состав на Филёвской, Арбатско-Покровской, Кольцевой, Калининской, Серпуховско-Тимирязевской и </a:t>
            </a:r>
            <a:r>
              <a:rPr lang="ru-RU" dirty="0" err="1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Таганско</a:t>
            </a: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-Краснопресненской линиях. Инвентарный парк вагонов составляет около 6000 шт. (в среднем за сутки)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882DE9-21A4-A5AD-B3FD-9CCA3D8D0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34062" y="2580137"/>
            <a:ext cx="5914239" cy="39428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19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21B362-4790-BD03-2559-4F5DD8CF9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62012" y="-288371"/>
            <a:ext cx="12567385" cy="2387600"/>
          </a:xfrm>
        </p:spPr>
        <p:txBody>
          <a:bodyPr/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повествования вы узнаете: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2571A5B-E6EE-9D65-CAAC-C572A4469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726" y="2176231"/>
            <a:ext cx="9144000" cy="2848155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строились станции метро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хронологически развивалось метро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Роль метрополитена во время Великой Отечественной войны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изменится метро в будущем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менялись подвижные составы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модернизируются станции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DD96E-7A43-846C-595E-BFFFEBF9DEC4}"/>
              </a:ext>
            </a:extLst>
          </p:cNvPr>
          <p:cNvSpPr txBox="1"/>
          <p:nvPr/>
        </p:nvSpPr>
        <p:spPr>
          <a:xfrm>
            <a:off x="0" y="134754"/>
            <a:ext cx="2425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pic>
        <p:nvPicPr>
          <p:cNvPr id="1026" name="Picture 2" descr="Как создавали новую достопримечательность столичного метро — поезд «Москва-2020»  - Москвич Mag - 27.07.2021">
            <a:extLst>
              <a:ext uri="{FF2B5EF4-FFF2-40B4-BE49-F238E27FC236}">
                <a16:creationId xmlns:a16="http://schemas.microsoft.com/office/drawing/2014/main" id="{57210C44-8017-2865-D38D-057E3CD9B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0" y="3600308"/>
            <a:ext cx="4524375" cy="23751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048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DD96E-7A43-846C-595E-BFFFEBF9DEC4}"/>
              </a:ext>
            </a:extLst>
          </p:cNvPr>
          <p:cNvSpPr txBox="1"/>
          <p:nvPr/>
        </p:nvSpPr>
        <p:spPr>
          <a:xfrm>
            <a:off x="-1" y="134754"/>
            <a:ext cx="7784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часть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Подвижные составы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AC881-E806-3FA6-24A6-A4E65DC06933}"/>
              </a:ext>
            </a:extLst>
          </p:cNvPr>
          <p:cNvSpPr txBox="1"/>
          <p:nvPr/>
        </p:nvSpPr>
        <p:spPr>
          <a:xfrm>
            <a:off x="159391" y="972204"/>
            <a:ext cx="11350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</a:t>
            </a:r>
            <a:endParaRPr lang="ru-RU" dirty="0">
              <a:solidFill>
                <a:srgbClr val="203D7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742D0-126E-262F-1CEB-2C2074011ABC}"/>
              </a:ext>
            </a:extLst>
          </p:cNvPr>
          <p:cNvSpPr txBox="1"/>
          <p:nvPr/>
        </p:nvSpPr>
        <p:spPr>
          <a:xfrm>
            <a:off x="159391" y="2726530"/>
            <a:ext cx="5050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882DE9-21A4-A5AD-B3FD-9CCA3D8D0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34062" y="2580137"/>
            <a:ext cx="5914239" cy="39428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6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DD96E-7A43-846C-595E-BFFFEBF9DEC4}"/>
              </a:ext>
            </a:extLst>
          </p:cNvPr>
          <p:cNvSpPr txBox="1"/>
          <p:nvPr/>
        </p:nvSpPr>
        <p:spPr>
          <a:xfrm>
            <a:off x="0" y="134754"/>
            <a:ext cx="7103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Источники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Литература</a:t>
            </a: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44014DEB-072D-B6A9-2CFB-231E03268B7B}"/>
              </a:ext>
            </a:extLst>
          </p:cNvPr>
          <p:cNvSpPr txBox="1"/>
          <p:nvPr/>
        </p:nvSpPr>
        <p:spPr>
          <a:xfrm>
            <a:off x="140769" y="937697"/>
            <a:ext cx="6821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https://ru.wikipedia.org/wiki/Московский_метрополитен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CA1A6058-A1E8-1E6F-AE65-90A79DBFA031}"/>
              </a:ext>
            </a:extLst>
          </p:cNvPr>
          <p:cNvSpPr txBox="1"/>
          <p:nvPr/>
        </p:nvSpPr>
        <p:spPr>
          <a:xfrm>
            <a:off x="140768" y="1307029"/>
            <a:ext cx="7780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https://www.mosmetro.ru/about/history/</a:t>
            </a:r>
            <a:r>
              <a:rPr lang="en-US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метрополитена </a:t>
            </a:r>
          </a:p>
        </p:txBody>
      </p:sp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F1ED0356-88A3-87E5-47D9-A838DF75C4B6}"/>
              </a:ext>
            </a:extLst>
          </p:cNvPr>
          <p:cNvSpPr txBox="1"/>
          <p:nvPr/>
        </p:nvSpPr>
        <p:spPr>
          <a:xfrm>
            <a:off x="140768" y="1676361"/>
            <a:ext cx="10158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https://youtu.be/bOC5IOMcS4M</a:t>
            </a: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История Московского Метро — </a:t>
            </a:r>
            <a:r>
              <a:rPr lang="en-US" dirty="0" err="1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MetroCucumber</a:t>
            </a:r>
            <a:endParaRPr lang="ru-RU" dirty="0">
              <a:solidFill>
                <a:srgbClr val="203D7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hlinkClick r:id="rId7"/>
            <a:extLst>
              <a:ext uri="{FF2B5EF4-FFF2-40B4-BE49-F238E27FC236}">
                <a16:creationId xmlns:a16="http://schemas.microsoft.com/office/drawing/2014/main" id="{E3DB7974-97C5-A393-BACF-F3CA6B8B9402}"/>
              </a:ext>
            </a:extLst>
          </p:cNvPr>
          <p:cNvSpPr txBox="1"/>
          <p:nvPr/>
        </p:nvSpPr>
        <p:spPr>
          <a:xfrm>
            <a:off x="140766" y="2358917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https://www.mos.ru/news/item/9940073/</a:t>
            </a: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Метро во время ВОВ</a:t>
            </a:r>
          </a:p>
        </p:txBody>
      </p:sp>
      <p:sp>
        <p:nvSpPr>
          <p:cNvPr id="16" name="TextBox 15">
            <a:hlinkClick r:id="rId8"/>
            <a:extLst>
              <a:ext uri="{FF2B5EF4-FFF2-40B4-BE49-F238E27FC236}">
                <a16:creationId xmlns:a16="http://schemas.microsoft.com/office/drawing/2014/main" id="{83ED4C8D-7858-538C-63C6-C0A0621878CE}"/>
              </a:ext>
            </a:extLst>
          </p:cNvPr>
          <p:cNvSpPr txBox="1"/>
          <p:nvPr/>
        </p:nvSpPr>
        <p:spPr>
          <a:xfrm>
            <a:off x="140767" y="2017639"/>
            <a:ext cx="9688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http://www.metro.ru/library/stroitelstvo_metropolitenov/</a:t>
            </a: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Методы строительства тоннелей метро</a:t>
            </a:r>
          </a:p>
        </p:txBody>
      </p:sp>
      <p:sp>
        <p:nvSpPr>
          <p:cNvPr id="3" name="TextBox 2">
            <a:hlinkClick r:id="rId10"/>
            <a:extLst>
              <a:ext uri="{FF2B5EF4-FFF2-40B4-BE49-F238E27FC236}">
                <a16:creationId xmlns:a16="http://schemas.microsoft.com/office/drawing/2014/main" id="{D6C1C948-B76F-4E45-0BC7-93FD92E034E7}"/>
              </a:ext>
            </a:extLst>
          </p:cNvPr>
          <p:cNvSpPr txBox="1"/>
          <p:nvPr/>
        </p:nvSpPr>
        <p:spPr>
          <a:xfrm>
            <a:off x="140766" y="2700195"/>
            <a:ext cx="8386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https://www.mos.ru/city/projects/metro85/</a:t>
            </a:r>
            <a:r>
              <a:rPr lang="en-US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Схема метро по годам</a:t>
            </a:r>
          </a:p>
        </p:txBody>
      </p:sp>
    </p:spTree>
    <p:extLst>
      <p:ext uri="{BB962C8B-B14F-4D97-AF65-F5344CB8AC3E}">
        <p14:creationId xmlns:p14="http://schemas.microsoft.com/office/powerpoint/2010/main" val="2726695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DD96E-7A43-846C-595E-BFFFEBF9DEC4}"/>
              </a:ext>
            </a:extLst>
          </p:cNvPr>
          <p:cNvSpPr txBox="1"/>
          <p:nvPr/>
        </p:nvSpPr>
        <p:spPr>
          <a:xfrm>
            <a:off x="-1" y="134754"/>
            <a:ext cx="7784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E742D0-126E-262F-1CEB-2C2074011ABC}"/>
              </a:ext>
            </a:extLst>
          </p:cNvPr>
          <p:cNvSpPr txBox="1"/>
          <p:nvPr/>
        </p:nvSpPr>
        <p:spPr>
          <a:xfrm>
            <a:off x="1511416" y="2228671"/>
            <a:ext cx="9169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200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008397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DD96E-7A43-846C-595E-BFFFEBF9DEC4}"/>
              </a:ext>
            </a:extLst>
          </p:cNvPr>
          <p:cNvSpPr txBox="1"/>
          <p:nvPr/>
        </p:nvSpPr>
        <p:spPr>
          <a:xfrm>
            <a:off x="0" y="134754"/>
            <a:ext cx="580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часть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Начало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DA97A0-0A10-5576-6461-A7AF300E41C2}"/>
              </a:ext>
            </a:extLst>
          </p:cNvPr>
          <p:cNvSpPr txBox="1"/>
          <p:nvPr/>
        </p:nvSpPr>
        <p:spPr>
          <a:xfrm>
            <a:off x="154187" y="833605"/>
            <a:ext cx="111338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июня 1931 года на Пленуме </a:t>
            </a:r>
            <a:r>
              <a:rPr lang="ru-RU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Центральн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ого</a:t>
            </a:r>
            <a:r>
              <a:rPr lang="ru-RU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комитета Коммунистической партии Советского Союза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после доклада первого секретаря Московского горкома партии Лазаря Кагановича было принято решение о строительстве Московского метрополитена. </a:t>
            </a:r>
          </a:p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ноябре 1931 года начали строить первый опытный участок на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Русаковской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улице (р-н Сокольники).</a:t>
            </a:r>
          </a:p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февраля 1935 года прошёл первый пробный поезд, а 6 февраля 1935 года Московский метрополитен сдали в эксплуатацию.</a:t>
            </a:r>
          </a:p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мая 1935 года совершилось открытие метрополитена.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6378634-120E-CDBD-558E-1A5FC4CAD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585" y="2365070"/>
            <a:ext cx="4276725" cy="381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CD182F-3B62-14AA-20D6-EC540B583C1F}"/>
              </a:ext>
            </a:extLst>
          </p:cNvPr>
          <p:cNvSpPr txBox="1"/>
          <p:nvPr/>
        </p:nvSpPr>
        <p:spPr>
          <a:xfrm>
            <a:off x="6890709" y="6123484"/>
            <a:ext cx="370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Строительство первой линии метро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5453B085-9D0A-0DE4-E9AF-A03C95DEC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87" y="3100768"/>
            <a:ext cx="6296211" cy="36224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ECBFBC-B742-74BC-8CD1-ACB33CE3ED10}"/>
              </a:ext>
            </a:extLst>
          </p:cNvPr>
          <p:cNvSpPr txBox="1"/>
          <p:nvPr/>
        </p:nvSpPr>
        <p:spPr>
          <a:xfrm>
            <a:off x="1234440" y="5990404"/>
            <a:ext cx="6145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официальная схема (1935)</a:t>
            </a:r>
          </a:p>
        </p:txBody>
      </p:sp>
    </p:spTree>
    <p:extLst>
      <p:ext uri="{BB962C8B-B14F-4D97-AF65-F5344CB8AC3E}">
        <p14:creationId xmlns:p14="http://schemas.microsoft.com/office/powerpoint/2010/main" val="808364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DD96E-7A43-846C-595E-BFFFEBF9DEC4}"/>
              </a:ext>
            </a:extLst>
          </p:cNvPr>
          <p:cNvSpPr txBox="1"/>
          <p:nvPr/>
        </p:nvSpPr>
        <p:spPr>
          <a:xfrm>
            <a:off x="-1" y="134754"/>
            <a:ext cx="10077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часть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Начало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Способы строительства метрополитена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2FBED-8445-8B68-C79A-9013A118619A}"/>
              </a:ext>
            </a:extLst>
          </p:cNvPr>
          <p:cNvSpPr txBox="1"/>
          <p:nvPr/>
        </p:nvSpPr>
        <p:spPr>
          <a:xfrm>
            <a:off x="107836" y="839008"/>
            <a:ext cx="1093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Первые станции Московского метрополитена строились путем открытого, траншейного и щитового способов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030CB-F78C-9B8B-EE0F-A36B708B34DE}"/>
              </a:ext>
            </a:extLst>
          </p:cNvPr>
          <p:cNvSpPr txBox="1"/>
          <p:nvPr/>
        </p:nvSpPr>
        <p:spPr>
          <a:xfrm>
            <a:off x="107836" y="1300552"/>
            <a:ext cx="72590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Открытый способ применяют при сооружении линий метрополитена мелкого заложения (проходящих на глубине 10-15 м от поверхности земли), при этом все работы по возведению тоннельных конструкций выполняют в открытых котлованах, которые после завершения строительства засыпают грунтом.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FCB83E-5A6C-25AE-ED2D-CD638FE30874}"/>
              </a:ext>
            </a:extLst>
          </p:cNvPr>
          <p:cNvSpPr txBox="1"/>
          <p:nvPr/>
        </p:nvSpPr>
        <p:spPr>
          <a:xfrm>
            <a:off x="3624536" y="2777880"/>
            <a:ext cx="38784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Щитовой способ, основанный на применении щита — передвижной металлической крепи, под защитой которой производится разработка грунта в забое на полное сечение (профиль) и осуществляется возведение тоннельной обделки.</a:t>
            </a:r>
          </a:p>
          <a:p>
            <a:endParaRPr lang="ru-RU" dirty="0">
              <a:solidFill>
                <a:srgbClr val="203D7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D5B1F6-1811-C36C-425E-47664C9621CA}"/>
              </a:ext>
            </a:extLst>
          </p:cNvPr>
          <p:cNvSpPr txBox="1"/>
          <p:nvPr/>
        </p:nvSpPr>
        <p:spPr>
          <a:xfrm>
            <a:off x="154707" y="5556711"/>
            <a:ext cx="10818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Траншейный способ, при котором котлован разрабатывают по частям (в этом случае для устройства вертикальных стен тоннеля используют способ «стена в грунте»).</a:t>
            </a:r>
          </a:p>
        </p:txBody>
      </p:sp>
      <p:pic>
        <p:nvPicPr>
          <p:cNvPr id="5124" name="Picture 4" descr="Как строится метро — Комплекс градостроительной политики и строительства  города Москвы">
            <a:extLst>
              <a:ext uri="{FF2B5EF4-FFF2-40B4-BE49-F238E27FC236}">
                <a16:creationId xmlns:a16="http://schemas.microsoft.com/office/drawing/2014/main" id="{28255D20-8E9F-A64E-8E82-FDB40B1C3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888" y="1291593"/>
            <a:ext cx="3919086" cy="2939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Способы строительства метрополитенов — Технофонд">
            <a:extLst>
              <a:ext uri="{FF2B5EF4-FFF2-40B4-BE49-F238E27FC236}">
                <a16:creationId xmlns:a16="http://schemas.microsoft.com/office/drawing/2014/main" id="{3D0B487B-C208-3346-45B4-E1F27791C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07" y="2850080"/>
            <a:ext cx="3333750" cy="22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58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DD96E-7A43-846C-595E-BFFFEBF9DEC4}"/>
              </a:ext>
            </a:extLst>
          </p:cNvPr>
          <p:cNvSpPr txBox="1"/>
          <p:nvPr/>
        </p:nvSpPr>
        <p:spPr>
          <a:xfrm>
            <a:off x="-1" y="134754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часть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Начало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D26ABC-D69A-9F25-9CBF-783D845E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1457825"/>
            <a:ext cx="7336927" cy="5265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32FBED-8445-8B68-C79A-9013A118619A}"/>
              </a:ext>
            </a:extLst>
          </p:cNvPr>
          <p:cNvSpPr txBox="1"/>
          <p:nvPr/>
        </p:nvSpPr>
        <p:spPr>
          <a:xfrm>
            <a:off x="217446" y="954512"/>
            <a:ext cx="199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Метро в 1935 году</a:t>
            </a:r>
          </a:p>
        </p:txBody>
      </p:sp>
    </p:spTree>
    <p:extLst>
      <p:ext uri="{BB962C8B-B14F-4D97-AF65-F5344CB8AC3E}">
        <p14:creationId xmlns:p14="http://schemas.microsoft.com/office/powerpoint/2010/main" val="1293411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DD96E-7A43-846C-595E-BFFFEBF9DEC4}"/>
              </a:ext>
            </a:extLst>
          </p:cNvPr>
          <p:cNvSpPr txBox="1"/>
          <p:nvPr/>
        </p:nvSpPr>
        <p:spPr>
          <a:xfrm>
            <a:off x="-1" y="134754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часть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Начало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D26ABC-D69A-9F25-9CBF-783D845E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954512"/>
            <a:ext cx="7336927" cy="5265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32FBED-8445-8B68-C79A-9013A118619A}"/>
              </a:ext>
            </a:extLst>
          </p:cNvPr>
          <p:cNvSpPr txBox="1"/>
          <p:nvPr/>
        </p:nvSpPr>
        <p:spPr>
          <a:xfrm>
            <a:off x="217446" y="954512"/>
            <a:ext cx="200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Метро к 1941 году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12EE73-0565-A867-6D1C-47C192E17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696" y="858131"/>
            <a:ext cx="8461945" cy="58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1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DD96E-7A43-846C-595E-BFFFEBF9DEC4}"/>
              </a:ext>
            </a:extLst>
          </p:cNvPr>
          <p:cNvSpPr txBox="1"/>
          <p:nvPr/>
        </p:nvSpPr>
        <p:spPr>
          <a:xfrm>
            <a:off x="-1" y="134754"/>
            <a:ext cx="897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часть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Великая Отечественная война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2FBED-8445-8B68-C79A-9013A118619A}"/>
              </a:ext>
            </a:extLst>
          </p:cNvPr>
          <p:cNvSpPr txBox="1"/>
          <p:nvPr/>
        </p:nvSpPr>
        <p:spPr>
          <a:xfrm>
            <a:off x="217447" y="954511"/>
            <a:ext cx="47165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 время Великой Отечественной войны метро использовали как бомбоубежище.</a:t>
            </a:r>
          </a:p>
          <a:p>
            <a:endParaRPr lang="ru-RU" dirty="0">
              <a:solidFill>
                <a:srgbClr val="203D7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октября 1941 года было принято решение закрыть Московский метрополитен. Метро, как стратегический объект, предполагалось уничтожить, а оставшиеся вагоны и оборудование вывезти. Утром 16 октября 1941 года в день паники в Москве метрополитен впервые не был открыт. Это был единственный раз в истории московского метро, когда оно не работало. Однако Государственный комитет обороны признал ошибочным такое решение — через несколько часов приказ об уничтожении метро был отменён и в 14:12 на </a:t>
            </a:r>
            <a:r>
              <a:rPr lang="ru-RU" dirty="0" err="1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Кировско</a:t>
            </a:r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-Фрунзенскую линию подали напряжение, в 18:05 поступил приказ о возобновлении движения, а в 18:45 пошёл первый поезд.</a:t>
            </a:r>
          </a:p>
        </p:txBody>
      </p:sp>
      <p:pic>
        <p:nvPicPr>
          <p:cNvPr id="4098" name="Picture 2" descr="Военное подземелье | Московское метро">
            <a:extLst>
              <a:ext uri="{FF2B5EF4-FFF2-40B4-BE49-F238E27FC236}">
                <a16:creationId xmlns:a16="http://schemas.microsoft.com/office/drawing/2014/main" id="{B53C3F15-4D67-BFC0-509C-05083258C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1087861"/>
            <a:ext cx="5627503" cy="3693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43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DD96E-7A43-846C-595E-BFFFEBF9DEC4}"/>
              </a:ext>
            </a:extLst>
          </p:cNvPr>
          <p:cNvSpPr txBox="1"/>
          <p:nvPr/>
        </p:nvSpPr>
        <p:spPr>
          <a:xfrm>
            <a:off x="-1" y="134754"/>
            <a:ext cx="897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часть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Великая Отечественная война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2FBED-8445-8B68-C79A-9013A118619A}"/>
              </a:ext>
            </a:extLst>
          </p:cNvPr>
          <p:cNvSpPr txBox="1"/>
          <p:nvPr/>
        </p:nvSpPr>
        <p:spPr>
          <a:xfrm>
            <a:off x="217447" y="954511"/>
            <a:ext cx="11203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Великая Отечественная война не остановила метростроителей — они продолжали возводить третью очередь подземки. Метро двинулось на юг и восток Москвы. За годы войны проложено более 13 километров линий и открыто семь станций.</a:t>
            </a:r>
          </a:p>
          <a:p>
            <a:endParaRPr lang="ru-RU" dirty="0">
              <a:solidFill>
                <a:srgbClr val="203D7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EC3572-8E85-F89E-D919-FA55DF6FA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775" y="1645920"/>
            <a:ext cx="6448484" cy="5212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BD93A-4DAA-C56B-CEDE-03B6AD800FF7}"/>
              </a:ext>
            </a:extLst>
          </p:cNvPr>
          <p:cNvSpPr txBox="1"/>
          <p:nvPr/>
        </p:nvSpPr>
        <p:spPr>
          <a:xfrm>
            <a:off x="2687277" y="1970174"/>
            <a:ext cx="200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Метро к 1946 году</a:t>
            </a:r>
          </a:p>
        </p:txBody>
      </p:sp>
    </p:spTree>
    <p:extLst>
      <p:ext uri="{BB962C8B-B14F-4D97-AF65-F5344CB8AC3E}">
        <p14:creationId xmlns:p14="http://schemas.microsoft.com/office/powerpoint/2010/main" val="1191853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DD96E-7A43-846C-595E-BFFFEBF9DEC4}"/>
              </a:ext>
            </a:extLst>
          </p:cNvPr>
          <p:cNvSpPr txBox="1"/>
          <p:nvPr/>
        </p:nvSpPr>
        <p:spPr>
          <a:xfrm>
            <a:off x="-903" y="134754"/>
            <a:ext cx="897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часть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Кольцевая линия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2FBED-8445-8B68-C79A-9013A118619A}"/>
              </a:ext>
            </a:extLst>
          </p:cNvPr>
          <p:cNvSpPr txBox="1"/>
          <p:nvPr/>
        </p:nvSpPr>
        <p:spPr>
          <a:xfrm>
            <a:off x="217447" y="954511"/>
            <a:ext cx="1120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После войны начали строительство четвёртой очереди метрополитена — Кольцевой линии и глубокой части Арбатской линии от «Площади Революции» до «Киевской»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EC3572-8E85-F89E-D919-FA55DF6FA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373" y="1600842"/>
            <a:ext cx="6504387" cy="5398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BD93A-4DAA-C56B-CEDE-03B6AD800FF7}"/>
              </a:ext>
            </a:extLst>
          </p:cNvPr>
          <p:cNvSpPr txBox="1"/>
          <p:nvPr/>
        </p:nvSpPr>
        <p:spPr>
          <a:xfrm>
            <a:off x="2484312" y="1958934"/>
            <a:ext cx="200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Метро в 1954 году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41B9D2-FC5D-F7AB-6838-C5DEC2A052CE}"/>
              </a:ext>
            </a:extLst>
          </p:cNvPr>
          <p:cNvSpPr txBox="1"/>
          <p:nvPr/>
        </p:nvSpPr>
        <p:spPr>
          <a:xfrm>
            <a:off x="92394" y="2377979"/>
            <a:ext cx="451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203D7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Завершено строительство Кольцевой линии</a:t>
            </a:r>
          </a:p>
        </p:txBody>
      </p:sp>
    </p:spTree>
    <p:extLst>
      <p:ext uri="{BB962C8B-B14F-4D97-AF65-F5344CB8AC3E}">
        <p14:creationId xmlns:p14="http://schemas.microsoft.com/office/powerpoint/2010/main" val="40254481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1471</Words>
  <Application>Microsoft Office PowerPoint</Application>
  <PresentationFormat>Широкоэкранный</PresentationFormat>
  <Paragraphs>106</Paragraphs>
  <Slides>22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Wingdings</vt:lpstr>
      <vt:lpstr>Тема Office</vt:lpstr>
      <vt:lpstr>Хронология развития Московского метрополитена</vt:lpstr>
      <vt:lpstr>В ходе повествования вы узнаете: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Хронология развития Московского метрополитена</dc:title>
  <dc:creator>Алексей Кузнецов</dc:creator>
  <cp:lastModifiedBy>Алексей Кузнецов</cp:lastModifiedBy>
  <cp:revision>2</cp:revision>
  <dcterms:created xsi:type="dcterms:W3CDTF">2022-11-13T10:22:55Z</dcterms:created>
  <dcterms:modified xsi:type="dcterms:W3CDTF">2022-11-14T17:00:43Z</dcterms:modified>
</cp:coreProperties>
</file>